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7" r:id="rId6"/>
    <p:sldId id="268" r:id="rId7"/>
    <p:sldId id="259" r:id="rId8"/>
    <p:sldId id="269" r:id="rId9"/>
    <p:sldId id="260" r:id="rId10"/>
    <p:sldId id="261" r:id="rId11"/>
    <p:sldId id="270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9D631-D282-46B2-A464-6BAE5D3617DE}" type="datetimeFigureOut">
              <a:rPr lang="en-US" smtClean="0"/>
              <a:t>1/19/2016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EADA-2AF6-45A9-BD07-3B9A0F94010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532228-00CB-41A1-9B8A-C1C799467E27}" type="datetime1">
              <a:rPr lang="en-US" smtClean="0"/>
              <a:t>1/19/2016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F11-8D3A-48EB-B5CE-B2547E1B8092}" type="datetime1">
              <a:rPr lang="en-US" smtClean="0"/>
              <a:t>1/19/2016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455D-9DFB-476E-B0FB-545D7D54AB3A}" type="datetime1">
              <a:rPr lang="en-US" smtClean="0"/>
              <a:t>1/19/2016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E855CD-889E-4A8E-B5FD-3ED5819C1E63}" type="datetime1">
              <a:rPr lang="en-US" smtClean="0"/>
              <a:t>1/19/2016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55ECAC-D27E-4A09-94B2-EE898CF125D5}" type="datetime1">
              <a:rPr lang="en-US" smtClean="0"/>
              <a:t>1/19/2016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7CB4-FD15-4D6E-BF58-ECD988465704}" type="datetime1">
              <a:rPr lang="en-US" smtClean="0"/>
              <a:t>1/19/2016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5E1E-7384-4FFA-9447-EC320C74EF8A}" type="datetime1">
              <a:rPr lang="en-US" smtClean="0"/>
              <a:t>1/19/2016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149CEA-153D-4680-AE24-77988628EF95}" type="datetime1">
              <a:rPr lang="en-US" smtClean="0"/>
              <a:t>1/19/2016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D97F-9263-4E38-A40D-47ACFA7C3607}" type="datetime1">
              <a:rPr lang="en-US" smtClean="0"/>
              <a:t>1/19/2016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9C72F5-D020-429F-A0ED-23A83107B79C}" type="datetime1">
              <a:rPr lang="en-US" smtClean="0"/>
              <a:t>1/19/2016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380D28-808E-4B06-B449-B04AAFC452CD}" type="datetime1">
              <a:rPr lang="en-US" smtClean="0"/>
              <a:t>1/19/2016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BDA3F0-2F4E-4245-B661-5EC5C821B54A}" type="datetime1">
              <a:rPr lang="en-US" smtClean="0"/>
              <a:t>1/19/2016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2D556C-CD9C-42BF-813F-33A4683204A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ritetodocto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29404" cy="18943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Practical issues in Long </a:t>
            </a:r>
            <a:r>
              <a:rPr lang="en-GB" dirty="0" err="1" smtClean="0"/>
              <a:t>Trem</a:t>
            </a:r>
            <a:r>
              <a:rPr lang="en-GB" dirty="0" smtClean="0"/>
              <a:t> Management of Asthma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DESPITE REGULAR FOLLOW 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</a:t>
            </a:r>
            <a:r>
              <a:rPr lang="en-GB" dirty="0" err="1" smtClean="0"/>
              <a:t>kondekar</a:t>
            </a:r>
            <a:r>
              <a:rPr lang="en-GB" dirty="0" smtClean="0"/>
              <a:t> </a:t>
            </a:r>
            <a:r>
              <a:rPr lang="en-GB" dirty="0" err="1" smtClean="0"/>
              <a:t>Santosh</a:t>
            </a:r>
            <a:endParaRPr lang="en-GB" dirty="0" smtClean="0"/>
          </a:p>
          <a:p>
            <a:r>
              <a:rPr lang="en-GB" dirty="0" smtClean="0"/>
              <a:t>TN Medical college Mumbai</a:t>
            </a:r>
          </a:p>
          <a:p>
            <a:r>
              <a:rPr lang="en-GB" dirty="0" smtClean="0"/>
              <a:t>Writetodoctor@gmail.com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r>
              <a:rPr lang="en-GB" dirty="0" err="1" smtClean="0"/>
              <a:t>Whats</a:t>
            </a:r>
            <a:r>
              <a:rPr lang="en-GB" dirty="0" smtClean="0"/>
              <a:t> new in GINA guidelines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1.</a:t>
            </a:r>
            <a:r>
              <a:rPr lang="en-GB" sz="1800" b="1" dirty="0" smtClean="0"/>
              <a:t>Tiotropium</a:t>
            </a:r>
            <a:r>
              <a:rPr lang="en-GB" sz="1800" dirty="0" smtClean="0"/>
              <a:t> that was a option available in past is now included in step 4 and 5 as add on drug as a major controller medicine... In addition to LABA LTRA and immunotherapy. </a:t>
            </a:r>
            <a:r>
              <a:rPr lang="en-GB" sz="1800" b="1" dirty="0" smtClean="0"/>
              <a:t>Not in children below age 18yr as no studies.. Except as emergency</a:t>
            </a:r>
            <a:r>
              <a:rPr lang="en-GB" sz="1800" dirty="0" smtClean="0"/>
              <a:t>.</a:t>
            </a:r>
          </a:p>
          <a:p>
            <a:pPr>
              <a:buNone/>
            </a:pPr>
            <a:r>
              <a:rPr lang="en-GB" sz="1800" dirty="0" smtClean="0"/>
              <a:t>2.Separate </a:t>
            </a:r>
            <a:r>
              <a:rPr lang="en-GB" sz="1800" b="1" dirty="0" smtClean="0"/>
              <a:t>flow chart for preschooler asthma exacerbation </a:t>
            </a:r>
            <a:r>
              <a:rPr lang="en-GB" sz="1800" dirty="0" smtClean="0"/>
              <a:t>added when in a diagnosed asthma with an exacerbation, oral steroid can be started within two hours of 3 </a:t>
            </a:r>
            <a:r>
              <a:rPr lang="en-GB" sz="1800" dirty="0" err="1" smtClean="0"/>
              <a:t>salbutamol</a:t>
            </a:r>
            <a:r>
              <a:rPr lang="en-GB" sz="1800" dirty="0" smtClean="0"/>
              <a:t> inhalations </a:t>
            </a:r>
            <a:r>
              <a:rPr lang="en-GB" sz="1800" dirty="0" smtClean="0"/>
              <a:t>needed </a:t>
            </a:r>
            <a:r>
              <a:rPr lang="en-GB" sz="1800" dirty="0" smtClean="0"/>
              <a:t>for wheezing. 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3.</a:t>
            </a:r>
            <a:r>
              <a:rPr lang="en-GB" sz="1800" b="1" dirty="0" smtClean="0"/>
              <a:t>Breathing</a:t>
            </a:r>
            <a:r>
              <a:rPr lang="en-GB" sz="1800" dirty="0" smtClean="0"/>
              <a:t> </a:t>
            </a:r>
            <a:r>
              <a:rPr lang="en-GB" sz="1800" dirty="0" smtClean="0"/>
              <a:t>techniques will now be considered </a:t>
            </a:r>
            <a:r>
              <a:rPr lang="en-GB" sz="1800" b="1" dirty="0" smtClean="0"/>
              <a:t>exercises</a:t>
            </a:r>
            <a:r>
              <a:rPr lang="en-GB" sz="1800" dirty="0" smtClean="0"/>
              <a:t> and will be shifted to low level evidence from A to </a:t>
            </a:r>
            <a:r>
              <a:rPr lang="en-GB" sz="1800" dirty="0" smtClean="0"/>
              <a:t>B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400" dirty="0" smtClean="0"/>
              <a:t>4.In pregnancy SABA and regular controller not contraindicated. Babies of mothers on SABA </a:t>
            </a:r>
            <a:r>
              <a:rPr lang="en-GB" sz="1400" dirty="0" err="1" smtClean="0"/>
              <a:t>perinatally</a:t>
            </a:r>
            <a:r>
              <a:rPr lang="en-GB" sz="1400" dirty="0" smtClean="0"/>
              <a:t> should be watched for neonatal </a:t>
            </a:r>
            <a:r>
              <a:rPr lang="en-GB" sz="1400" dirty="0" err="1" smtClean="0"/>
              <a:t>hypoglycemia</a:t>
            </a:r>
            <a:r>
              <a:rPr lang="en-GB" sz="1400" dirty="0" smtClean="0"/>
              <a:t>.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5.GiNA has taken cognizance of </a:t>
            </a:r>
            <a:r>
              <a:rPr lang="en-GB" sz="1800" b="1" dirty="0" smtClean="0"/>
              <a:t>asthma COPD complex </a:t>
            </a:r>
            <a:r>
              <a:rPr lang="en-GB" sz="1800" dirty="0" smtClean="0"/>
              <a:t>and cardio selective beta blockers are not absolutely contraindicated and </a:t>
            </a:r>
            <a:r>
              <a:rPr lang="en-GB" sz="1800" b="1" dirty="0" smtClean="0"/>
              <a:t>SABA </a:t>
            </a:r>
            <a:r>
              <a:rPr lang="en-GB" sz="1800" b="1" dirty="0" smtClean="0"/>
              <a:t>more than </a:t>
            </a:r>
            <a:r>
              <a:rPr lang="en-GB" sz="1800" b="1" dirty="0" smtClean="0"/>
              <a:t>200 doses </a:t>
            </a:r>
            <a:r>
              <a:rPr lang="en-GB" sz="1800" b="1" dirty="0" smtClean="0"/>
              <a:t>a month can be a killer</a:t>
            </a:r>
            <a:r>
              <a:rPr lang="en-GB" sz="1800" b="1" dirty="0" smtClean="0"/>
              <a:t>.</a:t>
            </a:r>
          </a:p>
          <a:p>
            <a:r>
              <a:rPr lang="en-GB" sz="1800" dirty="0" smtClean="0"/>
              <a:t>6</a:t>
            </a:r>
            <a:r>
              <a:rPr lang="en-GB" sz="1800" b="1" dirty="0" smtClean="0"/>
              <a:t>. Need for low dose steroid continuation to be reassessed every three monthly.</a:t>
            </a:r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 6yr kids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Any of the following features suggest an </a:t>
            </a:r>
            <a:r>
              <a:rPr lang="en-GB" dirty="0" smtClean="0"/>
              <a:t>alternative diagnosis  and </a:t>
            </a:r>
            <a:r>
              <a:rPr lang="en-GB" dirty="0" smtClean="0"/>
              <a:t>indicate </a:t>
            </a:r>
            <a:r>
              <a:rPr lang="en-GB" dirty="0" smtClean="0"/>
              <a:t> the </a:t>
            </a:r>
            <a:r>
              <a:rPr lang="en-GB" dirty="0" smtClean="0"/>
              <a:t>need for further investigations</a:t>
            </a:r>
          </a:p>
          <a:p>
            <a:r>
              <a:rPr lang="en-GB" dirty="0" smtClean="0"/>
              <a:t>or referral</a:t>
            </a:r>
          </a:p>
          <a:p>
            <a:r>
              <a:rPr lang="en-GB" dirty="0" smtClean="0"/>
              <a:t>Failure to thrive</a:t>
            </a:r>
            <a:endParaRPr lang="en-GB" dirty="0" smtClean="0"/>
          </a:p>
          <a:p>
            <a:r>
              <a:rPr lang="en-GB" dirty="0" smtClean="0"/>
              <a:t>Neonatal or very early onset of symptoms (especially if associated with </a:t>
            </a:r>
            <a:r>
              <a:rPr lang="en-GB" dirty="0" smtClean="0"/>
              <a:t>failure </a:t>
            </a:r>
            <a:r>
              <a:rPr lang="en-GB" dirty="0" smtClean="0"/>
              <a:t>to thrive</a:t>
            </a:r>
            <a:r>
              <a:rPr lang="en-GB" dirty="0" smtClean="0"/>
              <a:t>)•</a:t>
            </a:r>
            <a:endParaRPr lang="en-GB" dirty="0" smtClean="0"/>
          </a:p>
          <a:p>
            <a:r>
              <a:rPr lang="en-GB" dirty="0" smtClean="0"/>
              <a:t>Vomiting associated with respiratory symptoms </a:t>
            </a:r>
            <a:endParaRPr lang="en-GB" dirty="0" smtClean="0"/>
          </a:p>
          <a:p>
            <a:r>
              <a:rPr lang="en-GB" dirty="0" smtClean="0"/>
              <a:t>Continuous wheezing</a:t>
            </a:r>
            <a:endParaRPr lang="en-GB" dirty="0" smtClean="0"/>
          </a:p>
          <a:p>
            <a:r>
              <a:rPr lang="en-GB" dirty="0" smtClean="0"/>
              <a:t>Failure to respond to asthma controller </a:t>
            </a:r>
            <a:r>
              <a:rPr lang="en-GB" dirty="0" smtClean="0"/>
              <a:t>medications•</a:t>
            </a:r>
            <a:endParaRPr lang="en-GB" dirty="0" smtClean="0"/>
          </a:p>
          <a:p>
            <a:r>
              <a:rPr lang="en-GB" dirty="0" smtClean="0"/>
              <a:t>Symptoms not </a:t>
            </a:r>
            <a:r>
              <a:rPr lang="en-GB" dirty="0" smtClean="0"/>
              <a:t>associated with </a:t>
            </a:r>
            <a:r>
              <a:rPr lang="en-GB" dirty="0" smtClean="0"/>
              <a:t>typical triggers, such as </a:t>
            </a:r>
          </a:p>
          <a:p>
            <a:r>
              <a:rPr lang="en-GB" dirty="0" smtClean="0"/>
              <a:t>colds</a:t>
            </a:r>
            <a:endParaRPr lang="en-GB" dirty="0" smtClean="0"/>
          </a:p>
          <a:p>
            <a:r>
              <a:rPr lang="en-GB" dirty="0" smtClean="0"/>
              <a:t>Focal lung or cardiovascular signs, or finger </a:t>
            </a:r>
            <a:r>
              <a:rPr lang="en-GB" dirty="0" smtClean="0"/>
              <a:t>clubbing•</a:t>
            </a:r>
            <a:endParaRPr lang="en-GB" dirty="0" smtClean="0"/>
          </a:p>
          <a:p>
            <a:r>
              <a:rPr lang="en-GB" dirty="0" smtClean="0"/>
              <a:t>Hypoxemia outside context of viral illness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Whats</a:t>
            </a:r>
            <a:r>
              <a:rPr lang="en-GB" dirty="0" smtClean="0"/>
              <a:t> new in GINA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pPr lvl="1">
              <a:buNone/>
            </a:pPr>
            <a:r>
              <a:rPr lang="en-GB" sz="2800" dirty="0" smtClean="0"/>
              <a:t>	You </a:t>
            </a:r>
            <a:r>
              <a:rPr lang="en-GB" sz="2800" dirty="0" smtClean="0"/>
              <a:t>Can Control Your </a:t>
            </a:r>
            <a:r>
              <a:rPr lang="en-GB" sz="2800" dirty="0" smtClean="0"/>
              <a:t>Asthma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/>
              <a:t>For parents/patients:</a:t>
            </a:r>
          </a:p>
          <a:p>
            <a:pPr lvl="1"/>
            <a:r>
              <a:rPr lang="en-GB" sz="2800" u="sng" dirty="0" smtClean="0"/>
              <a:t>Learn Educate Have a written Plan </a:t>
            </a:r>
          </a:p>
          <a:p>
            <a:pPr lvl="1"/>
            <a:r>
              <a:rPr lang="en-GB" sz="2800" u="sng" dirty="0" smtClean="0"/>
              <a:t>Understand rescue, step up down and </a:t>
            </a:r>
          </a:p>
          <a:p>
            <a:pPr lvl="1"/>
            <a:r>
              <a:rPr lang="en-GB" sz="2800" u="sng" dirty="0" smtClean="0"/>
              <a:t>Control based therapy</a:t>
            </a:r>
            <a:endParaRPr lang="en-GB" sz="2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 doubts and questions</a:t>
            </a:r>
          </a:p>
          <a:p>
            <a:r>
              <a:rPr lang="en-GB" dirty="0" smtClean="0">
                <a:hlinkClick r:id="rId2"/>
              </a:rPr>
              <a:t>writetodoctor@gmail.com</a:t>
            </a:r>
            <a:endParaRPr lang="en-GB" dirty="0" smtClean="0"/>
          </a:p>
          <a:p>
            <a:r>
              <a:rPr lang="en-GB" dirty="0" smtClean="0"/>
              <a:t>Or text at 91-9869405747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Patient </a:t>
            </a:r>
            <a:r>
              <a:rPr lang="en-GB" dirty="0" err="1" smtClean="0"/>
              <a:t>doesnt</a:t>
            </a:r>
            <a:r>
              <a:rPr lang="en-GB" dirty="0" smtClean="0"/>
              <a:t> agree with diagnosis of asthma</a:t>
            </a:r>
          </a:p>
          <a:p>
            <a:r>
              <a:rPr lang="en-GB" dirty="0" smtClean="0"/>
              <a:t>Patient </a:t>
            </a:r>
            <a:r>
              <a:rPr lang="en-GB" dirty="0" err="1" smtClean="0"/>
              <a:t>doesnot</a:t>
            </a:r>
            <a:r>
              <a:rPr lang="en-GB" dirty="0" smtClean="0"/>
              <a:t> want to use inhaler </a:t>
            </a:r>
            <a:r>
              <a:rPr lang="en-GB" dirty="0" err="1" smtClean="0"/>
              <a:t>Mdi</a:t>
            </a:r>
            <a:r>
              <a:rPr lang="en-GB" dirty="0" smtClean="0"/>
              <a:t> complex</a:t>
            </a:r>
          </a:p>
          <a:p>
            <a:r>
              <a:rPr lang="en-GB" dirty="0" smtClean="0"/>
              <a:t>Not compliant with timely dose and technique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want to use two inhalers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chart symptom diary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Patient </a:t>
            </a:r>
            <a:r>
              <a:rPr lang="en-GB" dirty="0" err="1" smtClean="0"/>
              <a:t>doesnt</a:t>
            </a:r>
            <a:r>
              <a:rPr lang="en-GB" dirty="0" smtClean="0"/>
              <a:t> agree with diagnosis of asthma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Structured education with models, and response to bronchodilator</a:t>
            </a:r>
          </a:p>
          <a:p>
            <a:r>
              <a:rPr lang="en-GB" dirty="0" smtClean="0"/>
              <a:t>Patient </a:t>
            </a:r>
            <a:r>
              <a:rPr lang="en-GB" dirty="0" err="1" smtClean="0"/>
              <a:t>doesnot</a:t>
            </a:r>
            <a:r>
              <a:rPr lang="en-GB" dirty="0" smtClean="0"/>
              <a:t> want to use inhaler </a:t>
            </a:r>
            <a:r>
              <a:rPr lang="en-GB" dirty="0" err="1" smtClean="0"/>
              <a:t>Mdi</a:t>
            </a:r>
            <a:r>
              <a:rPr lang="en-GB" dirty="0" smtClean="0"/>
              <a:t> complex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Explaining how the dose via MDI is too small compared to oral or Neb. HELP THEM CHOOSE THE DEVICE.</a:t>
            </a:r>
          </a:p>
          <a:p>
            <a:r>
              <a:rPr lang="en-GB" dirty="0" smtClean="0"/>
              <a:t>Not compliant with timely dose and technique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Preparing a convenient time schedule sitting together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want to use two inhalers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Explain the need, SMART therapy, 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chart symptom diary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Make diary short simple taking seconds to chart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exacerbations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Gets frequent exacerbations</a:t>
            </a:r>
          </a:p>
          <a:p>
            <a:r>
              <a:rPr lang="en-GB" dirty="0" smtClean="0"/>
              <a:t>Gets exacerbations every season</a:t>
            </a:r>
          </a:p>
          <a:p>
            <a:r>
              <a:rPr lang="en-GB" dirty="0" smtClean="0"/>
              <a:t>Gets exacerbations every three months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use rescue medicines</a:t>
            </a:r>
          </a:p>
          <a:p>
            <a:r>
              <a:rPr lang="en-GB" dirty="0" smtClean="0"/>
              <a:t>Often gets hospitalised with each exacerbation</a:t>
            </a:r>
          </a:p>
          <a:p>
            <a:r>
              <a:rPr lang="en-GB" dirty="0" smtClean="0"/>
              <a:t>Often asks for nebulisation from local </a:t>
            </a:r>
            <a:r>
              <a:rPr lang="en-GB" dirty="0" err="1" smtClean="0"/>
              <a:t>dr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r>
              <a:rPr lang="en-GB" dirty="0" smtClean="0"/>
              <a:t>exacerbations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67600" cy="48737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Gets frequent exacerbations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Common reasons are low dose, wrong technique and exposure to allergen</a:t>
            </a:r>
          </a:p>
          <a:p>
            <a:r>
              <a:rPr lang="en-GB" dirty="0" smtClean="0"/>
              <a:t>Gets exacerbations every season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Teach them season wise step up step down, if possible with Peak flow meter</a:t>
            </a:r>
          </a:p>
          <a:p>
            <a:r>
              <a:rPr lang="en-GB" dirty="0" smtClean="0"/>
              <a:t>Gets exacerbations every three months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Often related to inhaler getting empty</a:t>
            </a:r>
          </a:p>
          <a:p>
            <a:r>
              <a:rPr lang="en-GB" dirty="0" err="1" smtClean="0"/>
              <a:t>Doesnt</a:t>
            </a:r>
            <a:r>
              <a:rPr lang="en-GB" dirty="0" smtClean="0"/>
              <a:t> use rescue medicines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Tech them not to reserve it for serious episodes alone. The treatment is control based.</a:t>
            </a:r>
          </a:p>
          <a:p>
            <a:r>
              <a:rPr lang="en-GB" dirty="0" smtClean="0"/>
              <a:t>Often gets hospitalised with each exacerbation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Need to make them manage exacerbations at home with confidence, with teaching them when to rush to dr. Explain Control based Therapy and step up step down principles.</a:t>
            </a:r>
          </a:p>
          <a:p>
            <a:r>
              <a:rPr lang="en-GB" dirty="0" smtClean="0"/>
              <a:t>Often asks for nebulisation from local </a:t>
            </a:r>
            <a:r>
              <a:rPr lang="en-GB" dirty="0" err="1" smtClean="0"/>
              <a:t>dr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Delayed rescue medicine makes it less effective. Teach them timely rescue medicine, and how </a:t>
            </a:r>
            <a:r>
              <a:rPr lang="en-GB" dirty="0" err="1" smtClean="0">
                <a:solidFill>
                  <a:srgbClr val="FF0000"/>
                </a:solidFill>
              </a:rPr>
              <a:t>neb</a:t>
            </a:r>
            <a:r>
              <a:rPr lang="en-GB" dirty="0" smtClean="0">
                <a:solidFill>
                  <a:srgbClr val="FF0000"/>
                </a:solidFill>
              </a:rPr>
              <a:t> may harm at times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PRESCRIBE A WRITTEN SELF MANAGEMENT PLAN (GINA)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Restricts sports</a:t>
            </a:r>
          </a:p>
          <a:p>
            <a:r>
              <a:rPr lang="en-GB" dirty="0" smtClean="0"/>
              <a:t>School </a:t>
            </a:r>
            <a:r>
              <a:rPr lang="en-GB" dirty="0" err="1" smtClean="0"/>
              <a:t>absenteesm</a:t>
            </a:r>
            <a:endParaRPr lang="en-GB" dirty="0" smtClean="0"/>
          </a:p>
          <a:p>
            <a:r>
              <a:rPr lang="en-GB" dirty="0" smtClean="0"/>
              <a:t>Exercises?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Restricts sports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What and why not to be restricted? How does an asthmatic gain full activity potential? </a:t>
            </a:r>
          </a:p>
          <a:p>
            <a:r>
              <a:rPr lang="en-GB" dirty="0" smtClean="0"/>
              <a:t>School </a:t>
            </a:r>
            <a:r>
              <a:rPr lang="en-GB" dirty="0" err="1" smtClean="0"/>
              <a:t>absenteesm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Training school and parents about rescue medicine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Frequent unintended activity restrictions may need steroid raise</a:t>
            </a:r>
          </a:p>
          <a:p>
            <a:r>
              <a:rPr lang="en-GB" dirty="0" smtClean="0"/>
              <a:t>Exercises? </a:t>
            </a:r>
            <a:r>
              <a:rPr lang="en-GB" dirty="0" smtClean="0">
                <a:solidFill>
                  <a:srgbClr val="FF0000"/>
                </a:solidFill>
              </a:rPr>
              <a:t>Breathing exercises? Will help UACS?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 or refractory asthma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Suboptimal response despite regular therapy</a:t>
            </a:r>
          </a:p>
          <a:p>
            <a:r>
              <a:rPr lang="en-GB" dirty="0" smtClean="0"/>
              <a:t>Gets frequent febrile episodes</a:t>
            </a:r>
          </a:p>
          <a:p>
            <a:r>
              <a:rPr lang="en-GB" dirty="0" smtClean="0"/>
              <a:t>Requires daily rescue medicines</a:t>
            </a:r>
          </a:p>
          <a:p>
            <a:r>
              <a:rPr lang="en-GB" dirty="0" smtClean="0"/>
              <a:t>Sleepless nights</a:t>
            </a:r>
          </a:p>
          <a:p>
            <a:r>
              <a:rPr lang="en-GB" dirty="0" smtClean="0"/>
              <a:t>Poor QOL</a:t>
            </a:r>
          </a:p>
          <a:p>
            <a:r>
              <a:rPr lang="en-GB" dirty="0" smtClean="0"/>
              <a:t>Missed </a:t>
            </a:r>
            <a:r>
              <a:rPr lang="en-GB" dirty="0" err="1" smtClean="0"/>
              <a:t>comorbidities</a:t>
            </a:r>
            <a:r>
              <a:rPr lang="en-GB" dirty="0" smtClean="0"/>
              <a:t> AR Adenoid GER PND</a:t>
            </a:r>
          </a:p>
          <a:p>
            <a:r>
              <a:rPr lang="en-GB" dirty="0" smtClean="0"/>
              <a:t>Possible change of diagnosis/evaluations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 or refractory asthma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Suboptimal response despite regular therapy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Check dose duration technique and spacer cleaning, may need steroid raise and allergen lookout</a:t>
            </a:r>
          </a:p>
          <a:p>
            <a:r>
              <a:rPr lang="en-GB" dirty="0" smtClean="0"/>
              <a:t>Gets frequent febrile episodes#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Comorbid</a:t>
            </a:r>
            <a:r>
              <a:rPr lang="en-GB" dirty="0" smtClean="0">
                <a:solidFill>
                  <a:srgbClr val="FF0000"/>
                </a:solidFill>
              </a:rPr>
              <a:t>- sinus, adenoid tonsil? Or TB?</a:t>
            </a:r>
          </a:p>
          <a:p>
            <a:r>
              <a:rPr lang="en-GB" dirty="0" smtClean="0"/>
              <a:t>Requires daily rescue medicines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Check steroid inhaler canister empty ? Or needs higher doses</a:t>
            </a:r>
          </a:p>
          <a:p>
            <a:r>
              <a:rPr lang="en-GB" dirty="0" smtClean="0"/>
              <a:t>Sleepless nights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serious need to reorganise treatment plan with SMART</a:t>
            </a:r>
          </a:p>
          <a:p>
            <a:r>
              <a:rPr lang="en-GB" dirty="0" smtClean="0"/>
              <a:t>Poor QOL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Suggests second look at the case and </a:t>
            </a:r>
            <a:r>
              <a:rPr lang="en-GB" dirty="0" err="1" smtClean="0">
                <a:solidFill>
                  <a:srgbClr val="FF0000"/>
                </a:solidFill>
              </a:rPr>
              <a:t>replan</a:t>
            </a:r>
            <a:r>
              <a:rPr lang="en-GB" dirty="0" smtClean="0">
                <a:solidFill>
                  <a:srgbClr val="FF0000"/>
                </a:solidFill>
              </a:rPr>
              <a:t> from diagnosis to management</a:t>
            </a:r>
          </a:p>
          <a:p>
            <a:r>
              <a:rPr lang="en-GB" dirty="0" smtClean="0"/>
              <a:t>Missed </a:t>
            </a:r>
            <a:r>
              <a:rPr lang="en-GB" dirty="0" err="1" smtClean="0"/>
              <a:t>comorbidities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AR Adenoid GER PND</a:t>
            </a:r>
          </a:p>
          <a:p>
            <a:r>
              <a:rPr lang="en-GB" dirty="0" smtClean="0"/>
              <a:t>Possible change of diagnosis/evaluations ? </a:t>
            </a:r>
            <a:r>
              <a:rPr lang="en-GB" dirty="0" smtClean="0">
                <a:solidFill>
                  <a:srgbClr val="FF0000"/>
                </a:solidFill>
              </a:rPr>
              <a:t>CLD?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2D556C-CD9C-42BF-813F-33A4683204A4}" type="slidenum">
              <a:rPr lang="en-GB" smtClean="0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www.breathingdiary.com  text 9869405747 for questions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661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Practical issues in Long Trem Management of Asthma  DESPITE REGULAR FOLLOW UP</vt:lpstr>
      <vt:lpstr>compliance</vt:lpstr>
      <vt:lpstr>compliance</vt:lpstr>
      <vt:lpstr>exacerbations</vt:lpstr>
      <vt:lpstr>exacerbations</vt:lpstr>
      <vt:lpstr>Activity </vt:lpstr>
      <vt:lpstr>Activity </vt:lpstr>
      <vt:lpstr>Difficult or refractory asthma</vt:lpstr>
      <vt:lpstr>Difficult or refractory asthma</vt:lpstr>
      <vt:lpstr>Whats new in GINA guidelines 2015</vt:lpstr>
      <vt:lpstr>Under 6yr kids</vt:lpstr>
      <vt:lpstr>Whats new in GINA themes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issues in Long Trem Management of Asthma</dc:title>
  <dc:creator>alpana</dc:creator>
  <cp:lastModifiedBy>alpana</cp:lastModifiedBy>
  <cp:revision>10</cp:revision>
  <dcterms:created xsi:type="dcterms:W3CDTF">2016-01-19T12:12:57Z</dcterms:created>
  <dcterms:modified xsi:type="dcterms:W3CDTF">2016-01-19T13:32:38Z</dcterms:modified>
</cp:coreProperties>
</file>